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65"/>
  </p:notesMasterIdLst>
  <p:sldIdLst>
    <p:sldId id="1205" r:id="rId2"/>
    <p:sldId id="1122" r:id="rId3"/>
    <p:sldId id="499" r:id="rId4"/>
    <p:sldId id="1169" r:id="rId5"/>
    <p:sldId id="1206" r:id="rId6"/>
    <p:sldId id="1202" r:id="rId7"/>
    <p:sldId id="1170" r:id="rId8"/>
    <p:sldId id="1203" r:id="rId9"/>
    <p:sldId id="1171" r:id="rId10"/>
    <p:sldId id="1172" r:id="rId11"/>
    <p:sldId id="1173" r:id="rId12"/>
    <p:sldId id="1123" r:id="rId13"/>
    <p:sldId id="1314" r:id="rId14"/>
    <p:sldId id="2077" r:id="rId15"/>
    <p:sldId id="2084" r:id="rId16"/>
    <p:sldId id="2078" r:id="rId17"/>
    <p:sldId id="1196" r:id="rId18"/>
    <p:sldId id="1197" r:id="rId19"/>
    <p:sldId id="2080" r:id="rId20"/>
    <p:sldId id="1198" r:id="rId21"/>
    <p:sldId id="1110" r:id="rId22"/>
    <p:sldId id="551" r:id="rId23"/>
    <p:sldId id="1025" r:id="rId24"/>
    <p:sldId id="1316" r:id="rId25"/>
    <p:sldId id="1317" r:id="rId26"/>
    <p:sldId id="2020" r:id="rId27"/>
    <p:sldId id="2021" r:id="rId28"/>
    <p:sldId id="2022" r:id="rId29"/>
    <p:sldId id="2023" r:id="rId30"/>
    <p:sldId id="2024" r:id="rId31"/>
    <p:sldId id="2025" r:id="rId32"/>
    <p:sldId id="2026" r:id="rId33"/>
    <p:sldId id="2027" r:id="rId34"/>
    <p:sldId id="2028" r:id="rId35"/>
    <p:sldId id="1320" r:id="rId36"/>
    <p:sldId id="2083" r:id="rId37"/>
    <p:sldId id="2086" r:id="rId38"/>
    <p:sldId id="2087" r:id="rId39"/>
    <p:sldId id="2072" r:id="rId40"/>
    <p:sldId id="2076" r:id="rId41"/>
    <p:sldId id="2089" r:id="rId42"/>
    <p:sldId id="2088" r:id="rId43"/>
    <p:sldId id="2091" r:id="rId44"/>
    <p:sldId id="2090" r:id="rId45"/>
    <p:sldId id="2095" r:id="rId46"/>
    <p:sldId id="2094" r:id="rId47"/>
    <p:sldId id="2092" r:id="rId48"/>
    <p:sldId id="2093" r:id="rId49"/>
    <p:sldId id="550" r:id="rId50"/>
    <p:sldId id="1214" r:id="rId51"/>
    <p:sldId id="1294" r:id="rId52"/>
    <p:sldId id="1299" r:id="rId53"/>
    <p:sldId id="1293" r:id="rId54"/>
    <p:sldId id="1300" r:id="rId55"/>
    <p:sldId id="1301" r:id="rId56"/>
    <p:sldId id="1295" r:id="rId57"/>
    <p:sldId id="1296" r:id="rId58"/>
    <p:sldId id="1297" r:id="rId59"/>
    <p:sldId id="1298" r:id="rId60"/>
    <p:sldId id="1290" r:id="rId61"/>
    <p:sldId id="2073" r:id="rId62"/>
    <p:sldId id="2075" r:id="rId63"/>
    <p:sldId id="2074" r:id="rId6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205"/>
            <p14:sldId id="1122"/>
            <p14:sldId id="499"/>
            <p14:sldId id="1169"/>
            <p14:sldId id="1206"/>
            <p14:sldId id="1202"/>
            <p14:sldId id="1170"/>
            <p14:sldId id="1203"/>
            <p14:sldId id="1171"/>
            <p14:sldId id="1172"/>
            <p14:sldId id="1173"/>
            <p14:sldId id="1123"/>
            <p14:sldId id="1314"/>
            <p14:sldId id="2077"/>
            <p14:sldId id="2084"/>
            <p14:sldId id="2078"/>
            <p14:sldId id="1196"/>
            <p14:sldId id="1197"/>
            <p14:sldId id="2080"/>
            <p14:sldId id="1198"/>
            <p14:sldId id="1110"/>
            <p14:sldId id="551"/>
            <p14:sldId id="1025"/>
            <p14:sldId id="1316"/>
            <p14:sldId id="1317"/>
            <p14:sldId id="2020"/>
            <p14:sldId id="2021"/>
            <p14:sldId id="2022"/>
            <p14:sldId id="2023"/>
            <p14:sldId id="2024"/>
            <p14:sldId id="2025"/>
            <p14:sldId id="2026"/>
            <p14:sldId id="2027"/>
            <p14:sldId id="2028"/>
            <p14:sldId id="1320"/>
            <p14:sldId id="2083"/>
            <p14:sldId id="2086"/>
            <p14:sldId id="2087"/>
            <p14:sldId id="2072"/>
            <p14:sldId id="2076"/>
            <p14:sldId id="2089"/>
            <p14:sldId id="2088"/>
            <p14:sldId id="2091"/>
            <p14:sldId id="2090"/>
            <p14:sldId id="2095"/>
            <p14:sldId id="2094"/>
            <p14:sldId id="2092"/>
            <p14:sldId id="2093"/>
            <p14:sldId id="550"/>
            <p14:sldId id="1214"/>
            <p14:sldId id="1294"/>
            <p14:sldId id="1299"/>
            <p14:sldId id="1293"/>
            <p14:sldId id="1300"/>
            <p14:sldId id="1301"/>
            <p14:sldId id="1295"/>
            <p14:sldId id="1296"/>
            <p14:sldId id="1297"/>
            <p14:sldId id="1298"/>
            <p14:sldId id="1290"/>
            <p14:sldId id="2073"/>
            <p14:sldId id="2075"/>
            <p14:sldId id="20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BE9"/>
    <a:srgbClr val="41719C"/>
    <a:srgbClr val="5EA985"/>
    <a:srgbClr val="9E60B8"/>
    <a:srgbClr val="F3973B"/>
    <a:srgbClr val="025249"/>
    <a:srgbClr val="B58900"/>
    <a:srgbClr val="5697D5"/>
    <a:srgbClr val="57B98F"/>
    <a:srgbClr val="EB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30"/>
    <p:restoredTop sz="96853" autoAdjust="0"/>
  </p:normalViewPr>
  <p:slideViewPr>
    <p:cSldViewPr snapToGrid="0" snapToObjects="1">
      <p:cViewPr varScale="1">
        <p:scale>
          <a:sx n="190" d="100"/>
          <a:sy n="190" d="100"/>
        </p:scale>
        <p:origin x="200" y="6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10.10.24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4277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3302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69" y="769545"/>
            <a:ext cx="8768862" cy="3996928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10/10/24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51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619F542-AAC1-03FB-3F6B-1E87CB7810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49"/>
          <a:stretch/>
        </p:blipFill>
        <p:spPr>
          <a:xfrm>
            <a:off x="0" y="-639805"/>
            <a:ext cx="9252077" cy="600536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78ECD9A-9A4F-8474-C2B2-6829E7DD2FE6}"/>
              </a:ext>
            </a:extLst>
          </p:cNvPr>
          <p:cNvSpPr/>
          <p:nvPr/>
        </p:nvSpPr>
        <p:spPr>
          <a:xfrm>
            <a:off x="1" y="-9993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 err="1">
                <a:solidFill>
                  <a:srgbClr val="D4EBE9"/>
                </a:solidFill>
              </a:rPr>
              <a:t>Tech'n'Drinks</a:t>
            </a:r>
            <a:r>
              <a:rPr lang="de-DE" sz="1200" spc="60" dirty="0">
                <a:solidFill>
                  <a:srgbClr val="D4EBE9"/>
                </a:solidFill>
              </a:rPr>
              <a:t> </a:t>
            </a:r>
            <a:r>
              <a:rPr lang="de-DE" sz="1200" spc="60" dirty="0" err="1">
                <a:solidFill>
                  <a:srgbClr val="D4EBE9"/>
                </a:solidFill>
              </a:rPr>
              <a:t>MyPoster</a:t>
            </a:r>
            <a:r>
              <a:rPr lang="de-DE" sz="1200" spc="60" dirty="0">
                <a:solidFill>
                  <a:srgbClr val="D4EBE9"/>
                </a:solidFill>
              </a:rPr>
              <a:t> Meetup | München, 10. Oktober 2024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44671" y="765539"/>
            <a:ext cx="606622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88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86B91E9-1648-B47A-4857-C365879CBF88}"/>
              </a:ext>
            </a:extLst>
          </p:cNvPr>
          <p:cNvSpPr txBox="1"/>
          <p:nvPr/>
        </p:nvSpPr>
        <p:spPr>
          <a:xfrm>
            <a:off x="270194" y="3884490"/>
            <a:ext cx="90359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36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 </a:t>
            </a:r>
            <a:r>
              <a:rPr lang="de-DE" sz="36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praktischer </a:t>
            </a:r>
            <a:r>
              <a:rPr lang="de-DE" sz="36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Deep Dive</a:t>
            </a:r>
            <a:r>
              <a:rPr lang="de-DE" sz="36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B40F53F-DD91-2A7C-2EDC-8197ACDA1A37}"/>
              </a:ext>
            </a:extLst>
          </p:cNvPr>
          <p:cNvGrpSpPr/>
          <p:nvPr/>
        </p:nvGrpSpPr>
        <p:grpSpPr>
          <a:xfrm>
            <a:off x="221979" y="139731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0614A48-D4E1-C1F4-9E78-7FCD035CCDA9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FC354D7A-3A1F-3FA3-66DD-862DB23B8B86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7" name="Textfeld 6">
            <a:extLst>
              <a:ext uri="{FF2B5EF4-FFF2-40B4-BE49-F238E27FC236}">
                <a16:creationId xmlns:a16="http://schemas.microsoft.com/office/drawing/2014/main" id="{54054B0F-20FA-702F-2BD4-F08CBB168EFA}"/>
              </a:ext>
            </a:extLst>
          </p:cNvPr>
          <p:cNvSpPr txBox="1"/>
          <p:nvPr/>
        </p:nvSpPr>
        <p:spPr>
          <a:xfrm>
            <a:off x="8076095" y="1011335"/>
            <a:ext cx="903177" cy="276999"/>
          </a:xfrm>
          <a:prstGeom prst="rect">
            <a:avLst/>
          </a:prstGeom>
          <a:solidFill>
            <a:schemeClr val="accent1">
              <a:lumMod val="40000"/>
              <a:lumOff val="60000"/>
              <a:alpha val="51355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DE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Slides</a:t>
            </a:r>
            <a:endParaRPr lang="de-DE" sz="1400" b="1" dirty="0">
              <a:solidFill>
                <a:schemeClr val="tx1">
                  <a:lumMod val="65000"/>
                  <a:lumOff val="35000"/>
                </a:schemeClr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7EC6FAD-C571-1551-22B6-80476F07633A}"/>
              </a:ext>
            </a:extLst>
          </p:cNvPr>
          <p:cNvSpPr txBox="1"/>
          <p:nvPr/>
        </p:nvSpPr>
        <p:spPr>
          <a:xfrm>
            <a:off x="1732303" y="2970386"/>
            <a:ext cx="487252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Verhängnis</a:t>
            </a:r>
            <a:endParaRPr lang="de-DE" sz="5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22EC3CDF-77D7-EB6C-4CE5-EE08CFDD116A}"/>
              </a:ext>
            </a:extLst>
          </p:cNvPr>
          <p:cNvSpPr txBox="1"/>
          <p:nvPr/>
        </p:nvSpPr>
        <p:spPr>
          <a:xfrm>
            <a:off x="-1" y="2799241"/>
            <a:ext cx="2181572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oder</a:t>
            </a:r>
            <a:endParaRPr lang="de-DE" sz="49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D6F9150-48C2-6BEC-71DB-A1CC42BB8B31}"/>
              </a:ext>
            </a:extLst>
          </p:cNvPr>
          <p:cNvSpPr txBox="1"/>
          <p:nvPr/>
        </p:nvSpPr>
        <p:spPr>
          <a:xfrm>
            <a:off x="696303" y="1975601"/>
            <a:ext cx="525611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Verheißung</a:t>
            </a:r>
            <a:endParaRPr lang="de-DE" sz="49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5B513B-8049-FA83-D726-9A241FBB0580}"/>
              </a:ext>
            </a:extLst>
          </p:cNvPr>
          <p:cNvSpPr txBox="1"/>
          <p:nvPr/>
        </p:nvSpPr>
        <p:spPr>
          <a:xfrm rot="589829">
            <a:off x="6338702" y="2636403"/>
            <a:ext cx="100758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ln>
                  <a:solidFill>
                    <a:srgbClr val="B58900"/>
                  </a:solidFill>
                </a:ln>
                <a:solidFill>
                  <a:schemeClr val="accent6">
                    <a:lumMod val="60000"/>
                    <a:lumOff val="4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?</a:t>
            </a:r>
            <a:endParaRPr lang="de-DE" sz="1600" b="1" dirty="0">
              <a:ln>
                <a:solidFill>
                  <a:srgbClr val="B58900"/>
                </a:solidFill>
              </a:ln>
              <a:solidFill>
                <a:schemeClr val="accent6">
                  <a:lumMod val="60000"/>
                  <a:lumOff val="40000"/>
                </a:schemeClr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721D5D2-0545-6CAA-3767-93CDF2C829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6096" y="108157"/>
            <a:ext cx="903178" cy="90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029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D85DF64-D488-30C1-68A0-068E833E47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C403F3A8-EB42-F375-B9BD-0F327A2677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>
            <a:extLst>
              <a:ext uri="{FF2B5EF4-FFF2-40B4-BE49-F238E27FC236}">
                <a16:creationId xmlns:a16="http://schemas.microsoft.com/office/drawing/2014/main" id="{1F55169E-55D1-6609-1B1A-E3D9116506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641865" y="2800433"/>
            <a:ext cx="3358612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50B187A-D9AA-1557-F3F1-96BD62AFF8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2583" y="3582085"/>
            <a:ext cx="1035844" cy="110853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DC7AD73-C7A2-D2CF-65AA-1679CE817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096" y="3582086"/>
            <a:ext cx="1035843" cy="1108534"/>
          </a:xfrm>
          <a:prstGeom prst="rect">
            <a:avLst/>
          </a:prstGeom>
        </p:spPr>
      </p:pic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C3536F2B-F2B3-F9D5-D3E4-4B485899872C}"/>
              </a:ext>
            </a:extLst>
          </p:cNvPr>
          <p:cNvCxnSpPr/>
          <p:nvPr/>
        </p:nvCxnSpPr>
        <p:spPr>
          <a:xfrm>
            <a:off x="2935948" y="4123319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12804244-59A9-83E3-DF13-B3995A57730B}"/>
              </a:ext>
            </a:extLst>
          </p:cNvPr>
          <p:cNvCxnSpPr/>
          <p:nvPr/>
        </p:nvCxnSpPr>
        <p:spPr>
          <a:xfrm>
            <a:off x="5189292" y="4123319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C946BD3F-A57C-FDAE-491D-331CCD20F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6106" y="3582086"/>
            <a:ext cx="1035843" cy="110853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E711DC92-486E-AF54-CFC9-5545D6FEBE54}"/>
              </a:ext>
            </a:extLst>
          </p:cNvPr>
          <p:cNvSpPr/>
          <p:nvPr/>
        </p:nvSpPr>
        <p:spPr>
          <a:xfrm>
            <a:off x="4350145" y="3812366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3C244B8-417B-FA64-B5F7-9198CCB0E483}"/>
              </a:ext>
            </a:extLst>
          </p:cNvPr>
          <p:cNvSpPr/>
          <p:nvPr/>
        </p:nvSpPr>
        <p:spPr>
          <a:xfrm>
            <a:off x="4350145" y="4042387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66BC5B06-BFEC-A0EB-E2AE-1FB95A4284A3}"/>
              </a:ext>
            </a:extLst>
          </p:cNvPr>
          <p:cNvSpPr/>
          <p:nvPr/>
        </p:nvSpPr>
        <p:spPr>
          <a:xfrm>
            <a:off x="4350145" y="4476869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FADDBD87-8B83-9AF0-BAA6-DCBF856B357E}"/>
              </a:ext>
            </a:extLst>
          </p:cNvPr>
          <p:cNvSpPr/>
          <p:nvPr/>
        </p:nvSpPr>
        <p:spPr>
          <a:xfrm>
            <a:off x="2066985" y="3957194"/>
            <a:ext cx="357809" cy="134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738006" y="1684219"/>
            <a:ext cx="3667992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931277C-EA9A-5E39-5CE0-91B1C426CD36}"/>
              </a:ext>
            </a:extLst>
          </p:cNvPr>
          <p:cNvSpPr/>
          <p:nvPr/>
        </p:nvSpPr>
        <p:spPr>
          <a:xfrm>
            <a:off x="4029222" y="1053516"/>
            <a:ext cx="10855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Die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FE0C620-FB74-AD1C-DAF2-F53AE6422AC7}"/>
              </a:ext>
            </a:extLst>
          </p:cNvPr>
          <p:cNvSpPr/>
          <p:nvPr/>
        </p:nvSpPr>
        <p:spPr>
          <a:xfrm>
            <a:off x="2148900" y="3017255"/>
            <a:ext cx="4846198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Sprache</a:t>
            </a:r>
            <a:endParaRPr lang="de-DE" sz="15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044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Über eine GraphQL API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Feldern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bereitgestellt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AD0E47E4-199A-8FEF-90DB-7492F67D48FD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FEB5672D-CADE-C5F6-0359-F67B9980536E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43BB01A8-3C2D-D97F-9471-C6CA2B162B9E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16490F71-E8F2-471A-81A9-1471D83722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9A38EA2B-98FD-F7BB-94C2-1BFB5B1BAF4E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8D2FE826-5477-2221-352C-C100F618BCE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667E2301-E48A-42A3-6424-B02467720CA7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F17FA8D3-6BEC-18E6-B490-06E67C433FC0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DA421EDB-EBCB-3B3E-6EB7-74C1F3751B83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61068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CFE28C-377C-098D-AE28-77A58E00CC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C6E6D37-F1BC-2347-73D5-69A3BFCB7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2" name="Gerade Verbindung 1">
            <a:extLst>
              <a:ext uri="{FF2B5EF4-FFF2-40B4-BE49-F238E27FC236}">
                <a16:creationId xmlns:a16="http://schemas.microsoft.com/office/drawing/2014/main" id="{CCB68753-A215-FDBC-34F0-FE594E0CE294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hteck 4">
            <a:extLst>
              <a:ext uri="{FF2B5EF4-FFF2-40B4-BE49-F238E27FC236}">
                <a16:creationId xmlns:a16="http://schemas.microsoft.com/office/drawing/2014/main" id="{4A461134-4860-4A29-88CC-A4990A1053D4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B65513E3-58EE-21FF-B493-272BFF8BDCB3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49750AFE-6BE5-A400-E22F-4130AD8397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98"/>
          <a:stretch/>
        </p:blipFill>
        <p:spPr>
          <a:xfrm>
            <a:off x="5700156" y="1346623"/>
            <a:ext cx="3200754" cy="3242651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2A2EE3E-3C6A-1A6A-8F17-3884F9AF85F3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7AC96C84-B963-7615-D83E-6043182568EA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335CD767-2ECB-F99E-111E-69217833052F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6011A36D-455C-6B41-2B93-5C4216162816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026749CC-6392-6DAF-A080-42FED5808C87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20B7F42C-3555-461E-D77F-1F8B7EB1DD0B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Objekte und Felder sind in einem </a:t>
            </a:r>
            <a:r>
              <a:rPr lang="de-DE" sz="18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beschrieben</a:t>
            </a:r>
            <a:endParaRPr lang="de-DE" sz="18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980F3451-276B-2B61-C005-C33725ADF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050" y="1701372"/>
            <a:ext cx="1284950" cy="325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4405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8A6C1-DC73-394C-98F3-401FE574A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8BA8766-2E23-B34B-B65A-5C3226E3C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9434E3EA-6F5E-9E46-F461-1423287AE38F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24F84878-EFAB-399B-1ACA-D10FA793C658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BA7813AA-25BB-1189-3F9D-13A9728C1214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4B3CFF28-2380-4E3B-F5A5-2026D5AA1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9D970234-CD77-0063-5CCA-A9E99CC62394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FFEB3E10-50A9-84F6-7685-DBB811ADC8B1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045BEE5-227C-DDF1-61DF-CA53658F4FC3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F531554C-7B5F-DA4E-6C5C-5BD155FC14C0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4CA49001-8308-930B-0ABF-049A97F3F798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25DA804E-1C6E-9E86-9317-2D757F38AC6D}"/>
              </a:ext>
            </a:extLst>
          </p:cNvPr>
          <p:cNvSpPr txBox="1"/>
          <p:nvPr/>
        </p:nvSpPr>
        <p:spPr>
          <a:xfrm>
            <a:off x="375513" y="769545"/>
            <a:ext cx="7124700" cy="7549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Graph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84577865-4DBB-8FF4-DAB6-EE7E65C8F441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A05CDE2B-A637-7AB1-9674-9788593E75BC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86205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2C6DA27A-ECF6-862F-8794-295DAE2C5802}"/>
              </a:ext>
            </a:extLst>
          </p:cNvPr>
          <p:cNvSpPr txBox="1"/>
          <p:nvPr/>
        </p:nvSpPr>
        <p:spPr>
          <a:xfrm>
            <a:off x="375513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9E60B8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B0EB880-9B34-DED6-48D0-939E56C990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BCB402DE-6956-2C66-BCBD-595AB9EDC021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    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19853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dem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8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5C72FB01-D129-96FF-E701-4E35AD0C7595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   }</a:t>
            </a:r>
          </a:p>
        </p:txBody>
      </p:sp>
    </p:spTree>
    <p:extLst>
      <p:ext uri="{BB962C8B-B14F-4D97-AF65-F5344CB8AC3E}">
        <p14:creationId xmlns:p14="http://schemas.microsoft.com/office/powerpoint/2010/main" val="30997412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86665-63C8-DB95-BCE0-981DBEB62E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8CF3EFC-5C74-0CD0-D85A-DDC910AE23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CEE012B3-5606-7023-76E2-28EE7B6DA5A5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B4E02372-F85B-E02E-5807-0F772C793F0C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2AABFA6B-C125-EF36-F94F-80B79667C27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1F531717-51E5-0C0D-B955-D7059252CD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98A1A8EE-DD00-28B1-39EB-36B663489F73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78294627-1A1D-397D-9174-938D35001862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F03141BC-291A-37B3-249F-C984A8EC371B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71AAEDA0-6225-5C8B-AE68-18254FE2C0FB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E83CB003-B88D-B9E4-204B-B4739A4F9A5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55A311F6-0C20-AB05-79CD-89E081E360BE}"/>
              </a:ext>
            </a:extLst>
          </p:cNvPr>
          <p:cNvSpPr txBox="1"/>
          <p:nvPr/>
        </p:nvSpPr>
        <p:spPr>
          <a:xfrm>
            <a:off x="375513" y="769545"/>
            <a:ext cx="7124700" cy="1835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dem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...folgt dann den Pfaden, 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800" i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A3DC352C-78C2-163C-665E-237C3743DFB1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69193DB6-7D90-AFBE-CEA1-FED78673894F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feld 1">
            <a:extLst>
              <a:ext uri="{FF2B5EF4-FFF2-40B4-BE49-F238E27FC236}">
                <a16:creationId xmlns:a16="http://schemas.microsoft.com/office/drawing/2014/main" id="{1F6510BA-DAD7-0FA1-5884-47AAC10BBF68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493CB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7B98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</p:spTree>
    <p:extLst>
      <p:ext uri="{BB962C8B-B14F-4D97-AF65-F5344CB8AC3E}">
        <p14:creationId xmlns:p14="http://schemas.microsoft.com/office/powerpoint/2010/main" val="2711916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474045" y="315650"/>
            <a:ext cx="6195928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595855" y="2014803"/>
            <a:ext cx="113703" cy="324636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6229776" y="1764583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Objects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813226" y="1577693"/>
            <a:ext cx="656442" cy="3138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Grafik 13">
            <a:extLst>
              <a:ext uri="{FF2B5EF4-FFF2-40B4-BE49-F238E27FC236}">
                <a16:creationId xmlns:a16="http://schemas.microsoft.com/office/drawing/2014/main" id="{A2957A20-5905-A579-42A7-70E671845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2443" y="1346623"/>
            <a:ext cx="5088467" cy="3242651"/>
          </a:xfrm>
          <a:prstGeom prst="rect">
            <a:avLst/>
          </a:prstGeom>
        </p:spPr>
      </p:pic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89679"/>
            <a:ext cx="1087847" cy="22517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356676" y="3887893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Fields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17707" y="3451012"/>
            <a:ext cx="191851" cy="43688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12170" y="3916637"/>
            <a:ext cx="976087" cy="9139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 flipV="1">
            <a:off x="7068050" y="4014851"/>
            <a:ext cx="920207" cy="211709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751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Query-Sprache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von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starten an einem speziellen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Man kann nur Pfaden folgen, 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sz="18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 möglich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B7DEDD28-F51B-54C2-49F3-AF001CE924C0}"/>
              </a:ext>
            </a:extLst>
          </p:cNvPr>
          <p:cNvSpPr/>
          <p:nvPr/>
        </p:nvSpPr>
        <p:spPr>
          <a:xfrm>
            <a:off x="4045409" y="3775307"/>
            <a:ext cx="920207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</a:t>
            </a:r>
            <a:endParaRPr lang="de-DE" sz="1050" dirty="0"/>
          </a:p>
        </p:txBody>
      </p: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30C99BC2-8C67-4DFE-A75D-8AE2DD61BFD0}"/>
              </a:ext>
            </a:extLst>
          </p:cNvPr>
          <p:cNvCxnSpPr>
            <a:cxnSpLocks/>
          </p:cNvCxnSpPr>
          <p:nvPr/>
        </p:nvCxnSpPr>
        <p:spPr>
          <a:xfrm>
            <a:off x="4558279" y="3587578"/>
            <a:ext cx="13721" cy="20210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feld 36">
            <a:extLst>
              <a:ext uri="{FF2B5EF4-FFF2-40B4-BE49-F238E27FC236}">
                <a16:creationId xmlns:a16="http://schemas.microsoft.com/office/drawing/2014/main" id="{3FD95F84-6362-C08B-76EC-2554AF88291E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A079A66-6523-8965-778E-98E4101F4B7F}"/>
              </a:ext>
            </a:extLst>
          </p:cNvPr>
          <p:cNvSpPr txBox="1"/>
          <p:nvPr/>
        </p:nvSpPr>
        <p:spPr>
          <a:xfrm>
            <a:off x="4221291" y="443663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22066398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Query-Sprache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81EBB7C-05C8-0648-BCF1-9871337B9D1E}"/>
              </a:ext>
            </a:extLst>
          </p:cNvPr>
          <p:cNvSpPr/>
          <p:nvPr/>
        </p:nvSpPr>
        <p:spPr>
          <a:xfrm>
            <a:off x="5895354" y="4278821"/>
            <a:ext cx="203292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github.com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9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9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graphiql</a:t>
            </a:r>
            <a:endParaRPr lang="de-DE" sz="900" dirty="0">
              <a:solidFill>
                <a:srgbClr val="41719C"/>
              </a:solidFill>
              <a:latin typeface="Helvetica Neue" panose="02000503000000020004" pitchFamily="2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0591970-9F12-CA41-A298-DE66E14807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28"/>
          <a:stretch/>
        </p:blipFill>
        <p:spPr>
          <a:xfrm>
            <a:off x="2719145" y="430670"/>
            <a:ext cx="3705711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C02CD7F-B82C-0AD5-E20C-03053A182637}"/>
              </a:ext>
            </a:extLst>
          </p:cNvPr>
          <p:cNvSpPr txBox="1"/>
          <p:nvPr/>
        </p:nvSpPr>
        <p:spPr>
          <a:xfrm>
            <a:off x="6506850" y="1919500"/>
            <a:ext cx="1906527" cy="1451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Ein Query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Mutation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</a:t>
            </a:r>
            <a:r>
              <a:rPr lang="de-DE" sz="1200" dirty="0" err="1">
                <a:solidFill>
                  <a:srgbClr val="025249"/>
                </a:solidFill>
              </a:rPr>
              <a:t>Subscription</a:t>
            </a:r>
            <a:endParaRPr lang="de-DE" sz="1200" dirty="0">
              <a:solidFill>
                <a:srgbClr val="025249"/>
              </a:solidFill>
            </a:endParaRP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Dokumentation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Netzwerkverkehr (evtl.)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DAF2A3E5-8E7D-C153-04B6-DC54C6A54CBA}"/>
              </a:ext>
            </a:extLst>
          </p:cNvPr>
          <p:cNvSpPr/>
          <p:nvPr/>
        </p:nvSpPr>
        <p:spPr>
          <a:xfrm>
            <a:off x="0" y="453902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</p:spTree>
    <p:extLst>
      <p:ext uri="{BB962C8B-B14F-4D97-AF65-F5344CB8AC3E}">
        <p14:creationId xmlns:p14="http://schemas.microsoft.com/office/powerpoint/2010/main" val="14023669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410992" y="606637"/>
            <a:ext cx="4322016" cy="2400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54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96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Server</a:t>
            </a:r>
            <a:endParaRPr lang="de-DE" sz="12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06D82C1C-A6F3-294E-98ED-11282ACE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0AA6175-1410-66E4-DB9A-6311ABFC2128}"/>
              </a:ext>
            </a:extLst>
          </p:cNvPr>
          <p:cNvSpPr/>
          <p:nvPr/>
        </p:nvSpPr>
        <p:spPr>
          <a:xfrm>
            <a:off x="565940" y="3007294"/>
            <a:ext cx="80121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Implementierung</a:t>
            </a: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APIs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D23CF60-C470-BF48-ABB2-ABC1F0C03C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283" y="2667000"/>
            <a:ext cx="5201435" cy="217038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1009650" y="769545"/>
            <a:ext cx="7124700" cy="1071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macht keine Aussage, wo die Daten herkommen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Ermittlung der Daten ist unsere Aufgabe</a:t>
            </a:r>
          </a:p>
          <a:p>
            <a:pPr>
              <a:lnSpc>
                <a:spcPct val="12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</a:t>
            </a:r>
            <a:r>
              <a:rPr lang="de-DE" sz="18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3449793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1731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Implementieren von GraphQL APIs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der Regel muss man die Logik selbst implementieren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Frameworks für fast alle Programmiersprachen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0204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schreibt nicht vor, wie eine GraphQL Implementierung aussehen muss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aber deutliche Hinweise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Fast alle Frameworks arbeiten danach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1784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CDEBD-80A9-EA3E-1B11-93F7A88E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5B7EC-E62F-51E9-4A26-CB82ED95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9135C69-E79B-E02E-CA96-C66D9229774E}"/>
              </a:ext>
            </a:extLst>
          </p:cNvPr>
          <p:cNvSpPr txBox="1"/>
          <p:nvPr/>
        </p:nvSpPr>
        <p:spPr>
          <a:xfrm>
            <a:off x="375513" y="769545"/>
            <a:ext cx="8307054" cy="1426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453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AFA95-7939-D4A4-AFFB-C2818FF4E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ECDED8-EFF8-132E-9951-A0CEB6AF1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ACC9BBA-DB7A-DEBA-D373-145658B552AA}"/>
              </a:ext>
            </a:extLst>
          </p:cNvPr>
          <p:cNvSpPr txBox="1"/>
          <p:nvPr/>
        </p:nvSpPr>
        <p:spPr>
          <a:xfrm>
            <a:off x="375513" y="769545"/>
            <a:ext cx="8307054" cy="145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1632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7D910-36F6-1D3D-7D20-CBF3C14D7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6F793E-91A9-58F0-9BBF-1174C7793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44F89FF-7525-5E4D-7BE0-50D44E48DA6C}"/>
              </a:ext>
            </a:extLst>
          </p:cNvPr>
          <p:cNvSpPr txBox="1"/>
          <p:nvPr/>
        </p:nvSpPr>
        <p:spPr>
          <a:xfrm>
            <a:off x="375513" y="769545"/>
            <a:ext cx="8307054" cy="1814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1631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F531B-B4DA-A591-765D-16CBF8BA7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02104D-8E3D-8067-A624-5FDB45A3F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6903BF9-4903-EADD-7B7D-D2BF1D6D9864}"/>
              </a:ext>
            </a:extLst>
          </p:cNvPr>
          <p:cNvSpPr txBox="1"/>
          <p:nvPr/>
        </p:nvSpPr>
        <p:spPr>
          <a:xfrm>
            <a:off x="375513" y="769545"/>
            <a:ext cx="8307054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726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Beispiel Anwendung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200" cap="none" spc="75" dirty="0"/>
              <a:t>Source: https://</a:t>
            </a:r>
            <a:r>
              <a:rPr lang="de-DE" sz="1200" cap="none" spc="75" dirty="0" err="1"/>
              <a:t>github.com</a:t>
            </a:r>
            <a:r>
              <a:rPr lang="de-DE" sz="1200" cap="none" spc="75" dirty="0"/>
              <a:t>/</a:t>
            </a:r>
            <a:r>
              <a:rPr lang="de-DE" sz="1200" cap="none" spc="75" dirty="0" err="1"/>
              <a:t>nilshartmann</a:t>
            </a:r>
            <a:r>
              <a:rPr lang="de-DE" sz="1200" cap="none" spc="75" dirty="0"/>
              <a:t>/spring-</a:t>
            </a:r>
            <a:r>
              <a:rPr lang="de-DE" sz="1200" cap="none" spc="75" dirty="0" err="1"/>
              <a:t>graphql</a:t>
            </a:r>
            <a:r>
              <a:rPr lang="de-DE" sz="1200" cap="none" spc="75" dirty="0"/>
              <a:t>-talk</a:t>
            </a:r>
          </a:p>
        </p:txBody>
      </p:sp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091A47C-BD64-F64F-AA98-9F2BE0AA3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4235" y="160668"/>
            <a:ext cx="3195530" cy="352457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1F231-3BEB-8C09-691F-936270CB7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078357-3303-128B-4936-47BEFC65C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AE9AA75-C77D-CD17-BB1D-3FED0E487FC2}"/>
              </a:ext>
            </a:extLst>
          </p:cNvPr>
          <p:cNvSpPr txBox="1"/>
          <p:nvPr/>
        </p:nvSpPr>
        <p:spPr>
          <a:xfrm>
            <a:off x="375513" y="769545"/>
            <a:ext cx="8307054" cy="2867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1688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60D94-9C38-786D-DE19-C6C1BCD69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160125-E266-5EB1-F969-208DFF08C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8BC6B6D-262E-8F48-5FAE-8989FDB414B8}"/>
              </a:ext>
            </a:extLst>
          </p:cNvPr>
          <p:cNvSpPr txBox="1"/>
          <p:nvPr/>
        </p:nvSpPr>
        <p:spPr>
          <a:xfrm>
            <a:off x="375513" y="769545"/>
            <a:ext cx="8307054" cy="3227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7919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8AEBD-925A-197D-9CF6-AAE451F70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9276D8-DD64-6757-DBD7-1101899F4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8FF7934-6B7E-154F-F41B-751092512030}"/>
              </a:ext>
            </a:extLst>
          </p:cNvPr>
          <p:cNvSpPr txBox="1"/>
          <p:nvPr/>
        </p:nvSpPr>
        <p:spPr>
          <a:xfrm>
            <a:off x="375513" y="769545"/>
            <a:ext cx="8307054" cy="3919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742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8A734-1A0A-A8C6-9192-09EBC3365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5AB248-1ED4-9AF7-11A4-AE83D42E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BA3A521-BD2B-654D-77B7-6608E50A14FC}"/>
              </a:ext>
            </a:extLst>
          </p:cNvPr>
          <p:cNvSpPr txBox="1"/>
          <p:nvPr/>
        </p:nvSpPr>
        <p:spPr>
          <a:xfrm>
            <a:off x="375513" y="769545"/>
            <a:ext cx="8307054" cy="4944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Die Antwort wird an den Client gesendet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6890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1E141-B356-B4FD-9BA8-A51D90C4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A0C327-F07A-08E7-F9B6-7D44C5D5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3760406-1EA0-12DA-B293-75B619375620}"/>
              </a:ext>
            </a:extLst>
          </p:cNvPr>
          <p:cNvSpPr txBox="1"/>
          <p:nvPr/>
        </p:nvSpPr>
        <p:spPr>
          <a:xfrm>
            <a:off x="375513" y="769545"/>
            <a:ext cx="8307054" cy="5276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Die Antwort wird an den Client gesendet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Die Definition des Schemas ist </a:t>
            </a:r>
            <a:r>
              <a:rPr lang="de-DE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unsere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Aufgabe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Die Implementierung der Resolver-Funktionen ist </a:t>
            </a:r>
            <a:r>
              <a:rPr lang="de-DE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unsere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8971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4A39C22-1142-A011-E1A5-72C55AC45800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3614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Live Beispiel : Schema + Resolver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workspace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-Verzeichnis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schritt_01: initiales Schema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schritt_02: initiale Resolver-Funktionen (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BeerAdvisorGraphQlController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4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10674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6D3FD3-2B52-FA2E-63EA-587C5617A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7B634-CEF1-8141-FE1A-2B3685A34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8578DC5-848E-11EA-87BC-603ED62B6E47}"/>
              </a:ext>
            </a:extLst>
          </p:cNvPr>
          <p:cNvSpPr txBox="1"/>
          <p:nvPr/>
        </p:nvSpPr>
        <p:spPr>
          <a:xfrm>
            <a:off x="375513" y="769545"/>
            <a:ext cx="7124700" cy="28116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schreibt nicht vor, wie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auszuführen sind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Typisch: über HTTP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 ist dann (meist) ein HTTP Post Request</a:t>
            </a:r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Response ein JSON-Objekt mit den gelesenen Daten</a:t>
            </a:r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Transportschicht ist eher Implementierungsdetail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08197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DD3437-3E1E-2DB7-D250-85F65F470E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91D19CB-2CD0-099E-08F0-1EABEAC0A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534B38D-9CF8-D6D7-2C57-C802FA9E6B2A}"/>
              </a:ext>
            </a:extLst>
          </p:cNvPr>
          <p:cNvSpPr txBox="1"/>
          <p:nvPr/>
        </p:nvSpPr>
        <p:spPr>
          <a:xfrm>
            <a:off x="375513" y="769545"/>
            <a:ext cx="7124700" cy="2340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schreibt nicht vor, wie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auszuführen sind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Typisch: über HTTP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</a:t>
            </a:r>
            <a:r>
              <a:rPr lang="de-DE" sz="18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Endpunkt für die </a:t>
            </a:r>
            <a:r>
              <a:rPr lang="de-DE" sz="18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ganze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API (z.B. </a:t>
            </a:r>
            <a:r>
              <a:rPr lang="de-DE" sz="1800" dirty="0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  <a:cs typeface="Source Sans Pro" charset="0"/>
              </a:rPr>
              <a:t>/</a:t>
            </a:r>
            <a:r>
              <a:rPr lang="de-DE" sz="1800" dirty="0" err="1">
                <a:solidFill>
                  <a:srgbClr val="36544F"/>
                </a:solidFill>
                <a:latin typeface="Source Code Pro" panose="020B0309030403020204" pitchFamily="34" charset="0"/>
                <a:ea typeface="Source Code Pro" panose="020B0309030403020204" pitchFamily="34" charset="0"/>
                <a:cs typeface="Source Sans Pro" charset="0"/>
              </a:rPr>
              <a:t>graphql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Problemlos parallel zu (bestehender) REST API zu betreiben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681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992B9-715C-BFCF-34D3-9A7090EE94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0212C0B5-C866-FFB6-16DD-B3D7978644E5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460453B-171E-F72A-9CFC-85E26C283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9515DFC-0785-EC62-3FF9-456F17675B5F}"/>
              </a:ext>
            </a:extLst>
          </p:cNvPr>
          <p:cNvSpPr txBox="1"/>
          <p:nvPr/>
        </p:nvSpPr>
        <p:spPr>
          <a:xfrm>
            <a:off x="375513" y="769545"/>
            <a:ext cx="8307054" cy="5941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Live Beispiel: Schema Evolution 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Query #1 ausführen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schritt_03: Rating im Schema ergänzen</a:t>
            </a: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bestehende Implementierung funktioniert weiter</a:t>
            </a:r>
          </a:p>
          <a:p>
            <a:pPr marL="285750" indent="-2857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(Die Mutation ist nicht implementiert, nur als Beispiel)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Query #1 ausführen =&gt; funktioniert immer noch unverändert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Query #2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Rating 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ausführen =&gt; funktioniert</a:t>
            </a:r>
          </a:p>
          <a:p>
            <a:pPr>
              <a:lnSpc>
                <a:spcPct val="140000"/>
              </a:lnSpc>
            </a:pP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63430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55FC4F-0F76-DF23-4853-71DFDDD4B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462D44-B113-6578-77F0-FFEAD41F5E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3BD0585-A169-728F-E4CF-4581496D04D1}"/>
              </a:ext>
            </a:extLst>
          </p:cNvPr>
          <p:cNvSpPr txBox="1"/>
          <p:nvPr/>
        </p:nvSpPr>
        <p:spPr>
          <a:xfrm>
            <a:off x="210312" y="769546"/>
            <a:ext cx="8805672" cy="1482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Schema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Version</a:t>
            </a:r>
          </a:p>
          <a:p>
            <a:pPr>
              <a:lnSpc>
                <a:spcPct val="120000"/>
              </a:lnSpc>
            </a:pPr>
            <a:b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426191B-70CC-A330-693F-A32BEAC33E70}"/>
              </a:ext>
            </a:extLst>
          </p:cNvPr>
          <p:cNvSpPr txBox="1"/>
          <p:nvPr/>
        </p:nvSpPr>
        <p:spPr>
          <a:xfrm>
            <a:off x="390837" y="2571750"/>
            <a:ext cx="2561913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124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Eine API für den </a:t>
            </a:r>
            <a:r>
              <a:rPr lang="de-DE" dirty="0" err="1">
                <a:solidFill>
                  <a:srgbClr val="F3973B"/>
                </a:solidFill>
              </a:rPr>
              <a:t>Beeradvisor</a:t>
            </a:r>
            <a:r>
              <a:rPr lang="de-DE" dirty="0">
                <a:solidFill>
                  <a:srgbClr val="F3973B"/>
                </a:solidFill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5260F-823E-E6F3-FABC-97FD78920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603D08-CABF-2FDD-87A0-C1262C027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D1DC068-7374-7674-E517-E4D635C801BD}"/>
              </a:ext>
            </a:extLst>
          </p:cNvPr>
          <p:cNvSpPr txBox="1"/>
          <p:nvPr/>
        </p:nvSpPr>
        <p:spPr>
          <a:xfrm>
            <a:off x="210312" y="769546"/>
            <a:ext cx="8805672" cy="2229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Schema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Version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jederzeit erweitert werden, ohne bestehende Clients zu beeinflussen</a:t>
            </a: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F57DF8B-0A99-D7E4-7B65-9B4B903A0548}"/>
              </a:ext>
            </a:extLst>
          </p:cNvPr>
          <p:cNvSpPr txBox="1"/>
          <p:nvPr/>
        </p:nvSpPr>
        <p:spPr>
          <a:xfrm>
            <a:off x="390837" y="2571750"/>
            <a:ext cx="2561913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0A44021-CA1B-9365-C359-89D3CD8F6D42}"/>
              </a:ext>
            </a:extLst>
          </p:cNvPr>
          <p:cNvSpPr txBox="1"/>
          <p:nvPr/>
        </p:nvSpPr>
        <p:spPr>
          <a:xfrm>
            <a:off x="4437458" y="2571750"/>
            <a:ext cx="2561913" cy="2004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price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ratings</a:t>
            </a:r>
            <a:r>
              <a:rPr lang="de-DE" sz="1151" b="1" dirty="0">
                <a:solidFill>
                  <a:srgbClr val="025249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: </a:t>
            </a:r>
            <a:r>
              <a:rPr lang="de-DE" sz="1151" b="1" dirty="0">
                <a:solidFill>
                  <a:srgbClr val="9E60B8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[Rating!]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FB4177B-0851-90BB-B336-DE9EBDA32FAF}"/>
              </a:ext>
            </a:extLst>
          </p:cNvPr>
          <p:cNvSpPr txBox="1"/>
          <p:nvPr/>
        </p:nvSpPr>
        <p:spPr>
          <a:xfrm>
            <a:off x="6999371" y="2571750"/>
            <a:ext cx="1945963" cy="10561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b="1" dirty="0">
                <a:solidFill>
                  <a:srgbClr val="41719C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type</a:t>
            </a:r>
            <a:r>
              <a:rPr lang="de-DE" sz="1151" b="1" dirty="0">
                <a:solidFill>
                  <a:srgbClr val="025249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 </a:t>
            </a:r>
            <a:r>
              <a:rPr lang="de-DE" sz="1151" b="1" dirty="0">
                <a:solidFill>
                  <a:srgbClr val="9E60B8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Rating</a:t>
            </a:r>
            <a:r>
              <a:rPr lang="de-DE" sz="1151" b="1" dirty="0">
                <a:solidFill>
                  <a:srgbClr val="025249"/>
                </a:solidFill>
                <a:latin typeface="Source Code Pro Semibold" panose="020B0309030403020204" pitchFamily="34" charset="0"/>
                <a:ea typeface="Source Code Pro Semibold" panose="020B0309030403020204" pitchFamily="34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711BA7BD-D2DC-6F5F-A4CD-4DB5274E15B9}"/>
              </a:ext>
            </a:extLst>
          </p:cNvPr>
          <p:cNvCxnSpPr>
            <a:cxnSpLocks/>
          </p:cNvCxnSpPr>
          <p:nvPr/>
        </p:nvCxnSpPr>
        <p:spPr>
          <a:xfrm>
            <a:off x="2727158" y="3308350"/>
            <a:ext cx="1644316" cy="0"/>
          </a:xfrm>
          <a:prstGeom prst="straightConnector1">
            <a:avLst/>
          </a:prstGeom>
          <a:ln w="539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91F7E977-91E0-583C-6BC0-7C1867E53C05}"/>
              </a:ext>
            </a:extLst>
          </p:cNvPr>
          <p:cNvSpPr txBox="1"/>
          <p:nvPr/>
        </p:nvSpPr>
        <p:spPr>
          <a:xfrm>
            <a:off x="2994610" y="2939018"/>
            <a:ext cx="1063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25249"/>
                </a:solidFill>
              </a:rPr>
              <a:t>Evolution</a:t>
            </a:r>
          </a:p>
        </p:txBody>
      </p:sp>
    </p:spTree>
    <p:extLst>
      <p:ext uri="{BB962C8B-B14F-4D97-AF65-F5344CB8AC3E}">
        <p14:creationId xmlns:p14="http://schemas.microsoft.com/office/powerpoint/2010/main" val="935125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938210-13EF-D5D0-818B-7DED8503B2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0ED1BA7-2D0C-4AC6-F7B1-D055D9712354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EA9F517-D9B7-F8B8-EA06-4A9786049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85DAEC7-646E-5E3F-12AF-424BA4E84EFC}"/>
              </a:ext>
            </a:extLst>
          </p:cNvPr>
          <p:cNvSpPr txBox="1"/>
          <p:nvPr/>
        </p:nvSpPr>
        <p:spPr>
          <a:xfrm>
            <a:off x="375513" y="769545"/>
            <a:ext cx="8307054" cy="4999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Live Beispiel: Fehlerbehandlung 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Beispiel </a:t>
            </a:r>
            <a:r>
              <a:rPr lang="de-DE" sz="1800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technischer Fehler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addRating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-Mutation ausführen (oder Query mit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fehlerhaftem Feld)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"Fachliche" Fehlerbehandlung</a:t>
            </a:r>
            <a:endParaRPr lang="de-DE" sz="18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schritt_04: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addRating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-Mutation bewerten (Rückgabe-Typ)</a:t>
            </a:r>
          </a:p>
          <a:p>
            <a:pPr>
              <a:lnSpc>
                <a:spcPct val="14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Exemplarisch: "@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deprecated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</a:t>
            </a:r>
          </a:p>
          <a:p>
            <a:pPr>
              <a:lnSpc>
                <a:spcPct val="14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schritt_04: Union-Type (02_mutation_union_type.txt)</a:t>
            </a:r>
          </a:p>
          <a:p>
            <a:pPr>
              <a:lnSpc>
                <a:spcPct val="14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schritt_04: Union-Type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implementierung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(03_Mutation_Implementierung.txt)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89982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4C0EA7-200B-BD2A-D938-D49A7FAC9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EE82A5-7BB3-BFF2-28B2-DD1494B5A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6234A4F-4E68-1062-12EB-6FA2E208A691}"/>
              </a:ext>
            </a:extLst>
          </p:cNvPr>
          <p:cNvSpPr txBox="1"/>
          <p:nvPr/>
        </p:nvSpPr>
        <p:spPr>
          <a:xfrm>
            <a:off x="375513" y="769545"/>
            <a:ext cx="7124700" cy="2396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Fehlerbehandlung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Fehler(-Antworten) werden in der Regel im Schema explizit vorgesehen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Oder im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error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-Feld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Status Codes spielen eher keine Rolle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698747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926F29-B451-3EB3-02D9-E668E7ACA4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0B4A7A-3BC2-4EFB-FF88-485652E69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Performance </a:t>
            </a:r>
            <a:r>
              <a:rPr lang="de-DE" dirty="0" err="1"/>
              <a:t>tuning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984C3C4-3310-DF31-35BF-C8069DA5C198}"/>
              </a:ext>
            </a:extLst>
          </p:cNvPr>
          <p:cNvSpPr txBox="1"/>
          <p:nvPr/>
        </p:nvSpPr>
        <p:spPr>
          <a:xfrm>
            <a:off x="375513" y="769545"/>
            <a:ext cx="8513510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 von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45658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019F8-D8BC-4A6C-9E62-DB2C64771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FD39EA39-EA10-67D1-217B-CDD381AD5A96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0DD25EF-5EDA-84C3-393E-58975FE41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Performance </a:t>
            </a:r>
            <a:r>
              <a:rPr lang="de-DE" dirty="0" err="1">
                <a:solidFill>
                  <a:srgbClr val="D4EBE9"/>
                </a:solidFill>
              </a:rPr>
              <a:t>tuning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89F033C-151D-9A24-5817-A0BB0840D20A}"/>
              </a:ext>
            </a:extLst>
          </p:cNvPr>
          <p:cNvSpPr txBox="1"/>
          <p:nvPr/>
        </p:nvSpPr>
        <p:spPr>
          <a:xfrm>
            <a:off x="375513" y="769545"/>
            <a:ext cx="8307054" cy="2714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Live Beispiel: Asynchrone Funktionen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Material von 05_async "aktivieren"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TracingInstrumentation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einschalten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Query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beers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averageStars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Problem beschreiben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Umstellen auf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calculateAverageStars_async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Controller </a:t>
            </a:r>
          </a:p>
        </p:txBody>
      </p:sp>
    </p:spTree>
    <p:extLst>
      <p:ext uri="{BB962C8B-B14F-4D97-AF65-F5344CB8AC3E}">
        <p14:creationId xmlns:p14="http://schemas.microsoft.com/office/powerpoint/2010/main" val="249913509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2E5355-7892-9C97-6393-839D2E9545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06A6BA6C-5C22-286D-B8E7-8829E1203E80}"/>
              </a:ext>
            </a:extLst>
          </p:cNvPr>
          <p:cNvSpPr/>
          <p:nvPr/>
        </p:nvSpPr>
        <p:spPr>
          <a:xfrm>
            <a:off x="0" y="0"/>
            <a:ext cx="9144000" cy="6162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CE5A7AA-A351-415A-D3EE-5FD4D6996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>
                <a:solidFill>
                  <a:srgbClr val="D4EBE9"/>
                </a:solidFill>
              </a:rPr>
              <a:t>Performance </a:t>
            </a:r>
            <a:r>
              <a:rPr lang="de-DE" dirty="0" err="1">
                <a:solidFill>
                  <a:srgbClr val="D4EBE9"/>
                </a:solidFill>
              </a:rPr>
              <a:t>tuning</a:t>
            </a:r>
            <a:endParaRPr lang="de-DE" dirty="0">
              <a:solidFill>
                <a:srgbClr val="D4EBE9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D7875B-E386-4615-DF22-A1455FE4C88E}"/>
              </a:ext>
            </a:extLst>
          </p:cNvPr>
          <p:cNvSpPr txBox="1"/>
          <p:nvPr/>
        </p:nvSpPr>
        <p:spPr>
          <a:xfrm>
            <a:off x="375513" y="769545"/>
            <a:ext cx="8307054" cy="27147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Live-Coding Beispiel: Data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Loader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Material von 06_data_loader: Schema und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RatingController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Query mit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wird aus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MicroService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abgefragt</a:t>
            </a: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Console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-Log vom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UserService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=&gt; doppelte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Ids</a:t>
            </a: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40000"/>
              </a:lnSpc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🕵️‍♀️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im </a:t>
            </a:r>
            <a:r>
              <a:rPr lang="de-DE" sz="18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RatingController</a:t>
            </a: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aktivieren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r">
              <a:lnSpc>
                <a:spcPct val="140000"/>
              </a:lnSpc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80453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1CDD6-F297-70BE-B968-EA6FC2E4EE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84611-F0A7-B2D2-6809-BB32A73ED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Performance </a:t>
            </a:r>
            <a:r>
              <a:rPr lang="de-DE" dirty="0" err="1"/>
              <a:t>tuning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EBE9A00-5756-BE05-2745-A48E41644672}"/>
              </a:ext>
            </a:extLst>
          </p:cNvPr>
          <p:cNvSpPr txBox="1"/>
          <p:nvPr/>
        </p:nvSpPr>
        <p:spPr>
          <a:xfrm>
            <a:off x="375513" y="769545"/>
            <a:ext cx="8513510" cy="1398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 von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 Funktionen werden per Default nacheinander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43178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7C526-5627-86B4-FD84-9E98981954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6BD3F-1243-5C05-751A-40C9734FD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Performance </a:t>
            </a:r>
            <a:r>
              <a:rPr lang="de-DE" dirty="0" err="1"/>
              <a:t>tuning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25A5201-B1CC-ABD3-93FC-09F4EC3E73F5}"/>
              </a:ext>
            </a:extLst>
          </p:cNvPr>
          <p:cNvSpPr txBox="1"/>
          <p:nvPr/>
        </p:nvSpPr>
        <p:spPr>
          <a:xfrm>
            <a:off x="375513" y="769545"/>
            <a:ext cx="8513510" cy="2202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 von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 Funktionen werden per Default nacheinander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 unterstützen typischerweise:</a:t>
            </a:r>
          </a:p>
          <a:p>
            <a:pPr marL="800100" lvl="1" indent="-342900">
              <a:lnSpc>
                <a:spcPct val="17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Asynchrone Verarbeitung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53934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1B46D-7967-AEDE-1CF7-2646BB6E2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5A3C49-F63D-3035-6B2F-60E62330D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Performance </a:t>
            </a:r>
            <a:r>
              <a:rPr lang="de-DE" dirty="0" err="1"/>
              <a:t>tuning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F9A44AC-8646-FD6A-17B6-7DFD7B01718B}"/>
              </a:ext>
            </a:extLst>
          </p:cNvPr>
          <p:cNvSpPr txBox="1"/>
          <p:nvPr/>
        </p:nvSpPr>
        <p:spPr>
          <a:xfrm>
            <a:off x="375513" y="769545"/>
            <a:ext cx="8513510" cy="2673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Performance von GraphQL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 Funktionen werden per Default nacheinander ausgeführt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 unterstützen typischerweise:</a:t>
            </a:r>
          </a:p>
          <a:p>
            <a:pPr marL="800100" lvl="1" indent="-342900">
              <a:lnSpc>
                <a:spcPct val="17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Asynchrone Verarbeitung</a:t>
            </a:r>
          </a:p>
          <a:p>
            <a:pPr marL="800100" lvl="1" indent="-342900">
              <a:lnSpc>
                <a:spcPct val="17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"Data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 zum Zusammenfassen von Aufrufen externer Dienste (DB, ...)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1380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1575032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872158" y="214864"/>
            <a:ext cx="7414592" cy="1523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93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sz="930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36CAD2B-FCD2-6561-1D44-BC05EDF8A755}"/>
              </a:ext>
            </a:extLst>
          </p:cNvPr>
          <p:cNvSpPr/>
          <p:nvPr/>
        </p:nvSpPr>
        <p:spPr>
          <a:xfrm>
            <a:off x="683420" y="2699972"/>
            <a:ext cx="6050501" cy="150631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Source: </a:t>
            </a:r>
            <a:r>
              <a:rPr lang="de-DE" sz="2000" b="1" dirty="0">
                <a:solidFill>
                  <a:srgbClr val="1778B8"/>
                </a:solidFill>
              </a:rPr>
              <a:t>https://graphql.schule/</a:t>
            </a:r>
            <a:r>
              <a:rPr lang="de-DE" sz="2000" b="1" dirty="0" err="1">
                <a:solidFill>
                  <a:srgbClr val="1778B8"/>
                </a:solidFill>
              </a:rPr>
              <a:t>myposter</a:t>
            </a:r>
            <a:r>
              <a:rPr lang="de-DE" sz="2000" b="1" dirty="0">
                <a:solidFill>
                  <a:srgbClr val="1778B8"/>
                </a:solidFill>
              </a:rPr>
              <a:t> (PDF)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D6D5AFE-4351-9E81-7B98-AEBF765BCB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988" y="2693869"/>
            <a:ext cx="1506314" cy="1506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DDA05-9F74-0730-3F74-B45144034C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CB6F33-3FCA-9EF1-4041-5D7CBB21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17C870-190D-750A-D002-3B1D15BBC82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58DB23E-BE61-F047-5546-DB659C1A51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FB492EB-EBE0-6B02-292F-1B1500B671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D486B41-A02A-7528-BB86-5FBEF2CC37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E9BBB1AA-4F94-1C1A-8F7C-52E17D3A4CA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E303F8B-C990-7015-1F00-6DF09A72E3B0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AE4DC98-E07D-6594-84C7-013D599F7811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545173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1BBE8ED-54CF-BE93-9027-A93946E7EB4A}"/>
              </a:ext>
            </a:extLst>
          </p:cNvPr>
          <p:cNvSpPr txBox="1"/>
          <p:nvPr/>
        </p:nvSpPr>
        <p:spPr>
          <a:xfrm>
            <a:off x="210312" y="769546"/>
            <a:ext cx="8723376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GraphQL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40864246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2941839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5240466E-F649-910B-2DA5-8D5C586B8B04}"/>
              </a:ext>
            </a:extLst>
          </p:cNvPr>
          <p:cNvSpPr/>
          <p:nvPr/>
        </p:nvSpPr>
        <p:spPr>
          <a:xfrm>
            <a:off x="4757847" y="618988"/>
            <a:ext cx="11733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BE49C161-40B0-FD52-57B8-9DF66B1B5F63}"/>
              </a:ext>
            </a:extLst>
          </p:cNvPr>
          <p:cNvCxnSpPr>
            <a:cxnSpLocks/>
          </p:cNvCxnSpPr>
          <p:nvPr/>
        </p:nvCxnSpPr>
        <p:spPr>
          <a:xfrm flipH="1">
            <a:off x="4386154" y="769545"/>
            <a:ext cx="386474" cy="12644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23536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D378A800-CB4B-835B-0BBE-B72806C96078}"/>
              </a:ext>
            </a:extLst>
          </p:cNvPr>
          <p:cNvSpPr txBox="1"/>
          <p:nvPr/>
        </p:nvSpPr>
        <p:spPr>
          <a:xfrm>
            <a:off x="3413437" y="854229"/>
            <a:ext cx="5005567" cy="144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2957839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4757847" y="618988"/>
            <a:ext cx="11733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>
            <a:off x="4386154" y="769545"/>
            <a:ext cx="386474" cy="12644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636373" y="1190500"/>
            <a:ext cx="61709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Felder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>
            <a:off x="4440820" y="1336876"/>
            <a:ext cx="2191474" cy="22956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AC00579-E8EF-66BB-2E1A-22DD31A18121}"/>
              </a:ext>
            </a:extLst>
          </p:cNvPr>
          <p:cNvCxnSpPr>
            <a:cxnSpLocks/>
          </p:cNvCxnSpPr>
          <p:nvPr/>
        </p:nvCxnSpPr>
        <p:spPr>
          <a:xfrm flipH="1" flipV="1">
            <a:off x="3943109" y="1190500"/>
            <a:ext cx="2689185" cy="14830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B0A98F0A-6D5B-04C5-5BEA-0E0B72A2DF65}"/>
              </a:ext>
            </a:extLst>
          </p:cNvPr>
          <p:cNvCxnSpPr>
            <a:cxnSpLocks/>
          </p:cNvCxnSpPr>
          <p:nvPr/>
        </p:nvCxnSpPr>
        <p:spPr>
          <a:xfrm flipH="1">
            <a:off x="4386154" y="1336876"/>
            <a:ext cx="2246140" cy="4437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74A8BD5A-25E1-5BC5-610E-45312FE524F4}"/>
              </a:ext>
            </a:extLst>
          </p:cNvPr>
          <p:cNvCxnSpPr>
            <a:cxnSpLocks/>
          </p:cNvCxnSpPr>
          <p:nvPr/>
        </p:nvCxnSpPr>
        <p:spPr>
          <a:xfrm flipH="1">
            <a:off x="4276165" y="1336876"/>
            <a:ext cx="2356129" cy="49924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65193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480389" y="17058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5208608" y="1588404"/>
            <a:ext cx="1240623" cy="2605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FB91F78F-F63D-9026-631F-598E90211B06}"/>
              </a:ext>
            </a:extLst>
          </p:cNvPr>
          <p:cNvSpPr txBox="1"/>
          <p:nvPr/>
        </p:nvSpPr>
        <p:spPr>
          <a:xfrm>
            <a:off x="3413437" y="854229"/>
            <a:ext cx="5005567" cy="144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037639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480389" y="17058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5208608" y="1588404"/>
            <a:ext cx="1240623" cy="2605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F754F-B625-8ED4-C9ED-CD09506CF124}"/>
              </a:ext>
            </a:extLst>
          </p:cNvPr>
          <p:cNvSpPr txBox="1"/>
          <p:nvPr/>
        </p:nvSpPr>
        <p:spPr>
          <a:xfrm>
            <a:off x="230475" y="4453742"/>
            <a:ext cx="628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41719C"/>
                </a:solidFill>
                <a:latin typeface="Candara" panose="020E0502030303020204" pitchFamily="34" charset="0"/>
              </a:rPr>
              <a:t>👉 </a:t>
            </a:r>
            <a:r>
              <a:rPr lang="de-DE" b="1" i="1" dirty="0">
                <a:solidFill>
                  <a:srgbClr val="41719C"/>
                </a:solidFill>
                <a:latin typeface="Candara" panose="020E0502030303020204" pitchFamily="34" charset="0"/>
              </a:rPr>
              <a:t>Felder</a:t>
            </a:r>
            <a:r>
              <a:rPr lang="de-DE" b="1" i="1" dirty="0">
                <a:solidFill>
                  <a:srgbClr val="025249"/>
                </a:solidFill>
                <a:latin typeface="Candara" panose="020E0502030303020204" pitchFamily="34" charset="0"/>
              </a:rPr>
              <a:t> sind konzeptionell </a:t>
            </a:r>
            <a:r>
              <a:rPr lang="de-DE" b="1" i="1" dirty="0">
                <a:solidFill>
                  <a:srgbClr val="9E60B8"/>
                </a:solidFill>
                <a:latin typeface="Candara" panose="020E0502030303020204" pitchFamily="34" charset="0"/>
              </a:rPr>
              <a:t>Funktionen</a:t>
            </a:r>
            <a:r>
              <a:rPr lang="de-DE" b="1" i="1" dirty="0">
                <a:solidFill>
                  <a:srgbClr val="025249"/>
                </a:solidFill>
                <a:latin typeface="Candara" panose="020E0502030303020204" pitchFamily="34" charset="0"/>
              </a:rPr>
              <a:t>, die Werte zurückliefern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6B31409-C4A8-4D12-EAD5-3ABB92CDEF04}"/>
              </a:ext>
            </a:extLst>
          </p:cNvPr>
          <p:cNvSpPr txBox="1"/>
          <p:nvPr/>
        </p:nvSpPr>
        <p:spPr>
          <a:xfrm>
            <a:off x="3413437" y="854229"/>
            <a:ext cx="5005567" cy="144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034946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Skalare Datentypen (Blätter)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4356595" y="1191007"/>
            <a:ext cx="1851727" cy="22396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DE44BF8-EF56-1FF2-3055-26C462B5F3B7}"/>
              </a:ext>
            </a:extLst>
          </p:cNvPr>
          <p:cNvCxnSpPr>
            <a:cxnSpLocks/>
          </p:cNvCxnSpPr>
          <p:nvPr/>
        </p:nvCxnSpPr>
        <p:spPr>
          <a:xfrm flipH="1">
            <a:off x="5189316" y="1436108"/>
            <a:ext cx="1019006" cy="1522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35B63BA-69AE-1F37-0E4B-977B88E61F88}"/>
              </a:ext>
            </a:extLst>
          </p:cNvPr>
          <p:cNvCxnSpPr>
            <a:cxnSpLocks/>
          </p:cNvCxnSpPr>
          <p:nvPr/>
        </p:nvCxnSpPr>
        <p:spPr>
          <a:xfrm flipH="1">
            <a:off x="4746806" y="1431276"/>
            <a:ext cx="1461516" cy="328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8B13C293-3F0B-4958-F39D-DCD2DC674422}"/>
              </a:ext>
            </a:extLst>
          </p:cNvPr>
          <p:cNvSpPr txBox="1"/>
          <p:nvPr/>
        </p:nvSpPr>
        <p:spPr>
          <a:xfrm>
            <a:off x="3413437" y="854229"/>
            <a:ext cx="5005567" cy="1445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13333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feld 7">
            <a:extLst>
              <a:ext uri="{FF2B5EF4-FFF2-40B4-BE49-F238E27FC236}">
                <a16:creationId xmlns:a16="http://schemas.microsoft.com/office/drawing/2014/main" id="{F5FC9855-E1CF-6FA7-8481-8EB74D272F42}"/>
              </a:ext>
            </a:extLst>
          </p:cNvPr>
          <p:cNvSpPr txBox="1"/>
          <p:nvPr/>
        </p:nvSpPr>
        <p:spPr>
          <a:xfrm>
            <a:off x="3413437" y="854229"/>
            <a:ext cx="5005567" cy="4147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BeerType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pils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ipa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pale_ale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type: </a:t>
            </a:r>
            <a:r>
              <a:rPr lang="de-DE" sz="1151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BeerType</a:t>
            </a:r>
            <a:r>
              <a:rPr lang="de-DE" sz="1151" b="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082368A-836F-2E6E-C36B-0758E4CB7577}"/>
              </a:ext>
            </a:extLst>
          </p:cNvPr>
          <p:cNvSpPr/>
          <p:nvPr/>
        </p:nvSpPr>
        <p:spPr>
          <a:xfrm>
            <a:off x="6304366" y="2928066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83D2942-873C-4657-62D3-A7E8FC3ED735}"/>
              </a:ext>
            </a:extLst>
          </p:cNvPr>
          <p:cNvCxnSpPr>
            <a:cxnSpLocks/>
          </p:cNvCxnSpPr>
          <p:nvPr/>
        </p:nvCxnSpPr>
        <p:spPr>
          <a:xfrm>
            <a:off x="5058137" y="2484699"/>
            <a:ext cx="1246229" cy="57781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EE966AF4-DA77-07EC-A162-DDFF0B0876B2}"/>
              </a:ext>
            </a:extLst>
          </p:cNvPr>
          <p:cNvCxnSpPr>
            <a:cxnSpLocks/>
          </p:cNvCxnSpPr>
          <p:nvPr/>
        </p:nvCxnSpPr>
        <p:spPr>
          <a:xfrm flipV="1">
            <a:off x="5145741" y="3147200"/>
            <a:ext cx="1158625" cy="53729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47345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F9ADC93A-E0FF-3E68-F6C4-3DEFB8B62E6D}"/>
              </a:ext>
            </a:extLst>
          </p:cNvPr>
          <p:cNvSpPr/>
          <p:nvPr/>
        </p:nvSpPr>
        <p:spPr>
          <a:xfrm>
            <a:off x="6149643" y="348447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Eigene Skalare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D3358F82-28FB-1AE5-CE00-1F229EA931FF}"/>
              </a:ext>
            </a:extLst>
          </p:cNvPr>
          <p:cNvCxnSpPr>
            <a:cxnSpLocks/>
          </p:cNvCxnSpPr>
          <p:nvPr/>
        </p:nvCxnSpPr>
        <p:spPr>
          <a:xfrm>
            <a:off x="4884516" y="2754264"/>
            <a:ext cx="1307940" cy="8687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47CE6FC3-DA42-6B1B-447A-AD4EC465ADFB}"/>
              </a:ext>
            </a:extLst>
          </p:cNvPr>
          <p:cNvCxnSpPr>
            <a:cxnSpLocks/>
          </p:cNvCxnSpPr>
          <p:nvPr/>
        </p:nvCxnSpPr>
        <p:spPr>
          <a:xfrm flipV="1">
            <a:off x="5312780" y="3665316"/>
            <a:ext cx="879676" cy="25464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0FB00502-041F-53D7-30C0-79BE2F43DEFE}"/>
              </a:ext>
            </a:extLst>
          </p:cNvPr>
          <p:cNvSpPr txBox="1"/>
          <p:nvPr/>
        </p:nvSpPr>
        <p:spPr>
          <a:xfrm>
            <a:off x="3413437" y="854229"/>
            <a:ext cx="5005567" cy="4147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BeerType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pils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ipa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pale_ale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363857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A6C663D-140C-3AC2-72C8-B27B012E896B}"/>
              </a:ext>
            </a:extLst>
          </p:cNvPr>
          <p:cNvSpPr/>
          <p:nvPr/>
        </p:nvSpPr>
        <p:spPr>
          <a:xfrm>
            <a:off x="6311689" y="3853787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1888406F-EC34-68AE-6223-1251F4594F87}"/>
              </a:ext>
            </a:extLst>
          </p:cNvPr>
          <p:cNvCxnSpPr>
            <a:cxnSpLocks/>
          </p:cNvCxnSpPr>
          <p:nvPr/>
        </p:nvCxnSpPr>
        <p:spPr>
          <a:xfrm flipV="1">
            <a:off x="5307106" y="4034628"/>
            <a:ext cx="1047396" cy="25464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feld 6">
            <a:extLst>
              <a:ext uri="{FF2B5EF4-FFF2-40B4-BE49-F238E27FC236}">
                <a16:creationId xmlns:a16="http://schemas.microsoft.com/office/drawing/2014/main" id="{DBC60EAA-B961-DF20-AC47-23D1E3874791}"/>
              </a:ext>
            </a:extLst>
          </p:cNvPr>
          <p:cNvSpPr txBox="1"/>
          <p:nvPr/>
        </p:nvSpPr>
        <p:spPr>
          <a:xfrm>
            <a:off x="3413437" y="854229"/>
            <a:ext cx="5005567" cy="4147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BeerType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pils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ipa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pale_ale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46393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147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BeerType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pils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ipa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pale_ale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BeerType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[Rating!]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037318" y="3941961"/>
            <a:ext cx="12200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 flipH="1">
            <a:off x="5679311" y="4101237"/>
            <a:ext cx="397398" cy="22769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156718" y="4370769"/>
            <a:ext cx="964164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17280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740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REST / HTTP APIs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E6B3726-C899-B6BD-C3E4-FA52F0131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8072" y="3015555"/>
            <a:ext cx="1035844" cy="110853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907E282-6304-332D-69F0-33136B024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2584" y="3015555"/>
            <a:ext cx="1035843" cy="1108534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0D119357-1545-DDF5-6F27-E6BBBAEFB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7096" y="3015555"/>
            <a:ext cx="1035843" cy="1108534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718072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96835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261497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14792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489931" cy="37580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"""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 `Beer`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main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5EA985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 `Beer`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have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multiple **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**.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"""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descriptions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"Returns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a minimal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amount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Specifies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number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minStars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679691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612217-23B1-2BAD-DD30-03DCA2BA25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8F70C1-23FE-84C8-FCB3-B1D9A5AEF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10FFCEC-BB51-635A-2603-6CF23E264FC5}"/>
              </a:ext>
            </a:extLst>
          </p:cNvPr>
          <p:cNvSpPr txBox="1"/>
          <p:nvPr/>
        </p:nvSpPr>
        <p:spPr>
          <a:xfrm>
            <a:off x="3820852" y="1695323"/>
            <a:ext cx="5005567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1037EC7-D359-1918-96E1-416FE1157C35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96A1EE4-B8C9-8441-F3C7-5D20E368BD2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BD2595EA-5E5B-688B-889C-64E1DCBDF1EA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38392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DD985C-FA0B-83DB-5DCF-028A70C29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1D2A5E-6F3F-C1BF-AF90-C19FB4288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1791D31-A9ED-2C96-B265-938655A63824}"/>
              </a:ext>
            </a:extLst>
          </p:cNvPr>
          <p:cNvSpPr txBox="1"/>
          <p:nvPr/>
        </p:nvSpPr>
        <p:spPr>
          <a:xfrm>
            <a:off x="3820852" y="1695323"/>
            <a:ext cx="5005567" cy="2978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7ECD961-FA9C-9828-3E38-B73B88D728C0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EF39958-1C77-5CF3-AD25-A5B4528153C9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36024D3D-3CC1-0943-DEEF-B157016766F3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193C8D4A-4CBF-2E00-C3CF-629478FE7330}"/>
              </a:ext>
            </a:extLst>
          </p:cNvPr>
          <p:cNvSpPr/>
          <p:nvPr/>
        </p:nvSpPr>
        <p:spPr>
          <a:xfrm>
            <a:off x="1832635" y="325964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28FDD93-3CF7-891D-AB93-57AA6A8B50F6}"/>
              </a:ext>
            </a:extLst>
          </p:cNvPr>
          <p:cNvCxnSpPr>
            <a:cxnSpLocks/>
          </p:cNvCxnSpPr>
          <p:nvPr/>
        </p:nvCxnSpPr>
        <p:spPr>
          <a:xfrm flipH="1">
            <a:off x="2663421" y="339431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8812660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8FCB01-8DE9-57F0-2566-CED46A1180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5579A3-C2AC-FA13-6B2E-315F50424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0B503F33-6C25-2A5A-7631-3B2C28592FF8}"/>
              </a:ext>
            </a:extLst>
          </p:cNvPr>
          <p:cNvSpPr txBox="1"/>
          <p:nvPr/>
        </p:nvSpPr>
        <p:spPr>
          <a:xfrm>
            <a:off x="3820852" y="1695323"/>
            <a:ext cx="5005567" cy="3563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E721919-276A-895D-6D5D-F414C260F322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965FF6E-886D-0E6E-D5BC-0E327BDD65E6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C35E86FA-6880-3FAE-F8DD-AE07D2BD7457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0953D1B5-7612-CE6E-1BB0-2E7C41EB1C3F}"/>
              </a:ext>
            </a:extLst>
          </p:cNvPr>
          <p:cNvSpPr/>
          <p:nvPr/>
        </p:nvSpPr>
        <p:spPr>
          <a:xfrm>
            <a:off x="1832635" y="325964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5660743D-8F39-6F6A-46C9-A4E3914692D8}"/>
              </a:ext>
            </a:extLst>
          </p:cNvPr>
          <p:cNvCxnSpPr>
            <a:cxnSpLocks/>
          </p:cNvCxnSpPr>
          <p:nvPr/>
        </p:nvCxnSpPr>
        <p:spPr>
          <a:xfrm flipH="1">
            <a:off x="2663421" y="339431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B5ABEC3A-4D96-A0D1-6877-4071AD1AD79A}"/>
              </a:ext>
            </a:extLst>
          </p:cNvPr>
          <p:cNvSpPr/>
          <p:nvPr/>
        </p:nvSpPr>
        <p:spPr>
          <a:xfrm>
            <a:off x="1832635" y="4208767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991D2057-435D-15D1-6A21-A1382B40ECAD}"/>
              </a:ext>
            </a:extLst>
          </p:cNvPr>
          <p:cNvCxnSpPr>
            <a:cxnSpLocks/>
          </p:cNvCxnSpPr>
          <p:nvPr/>
        </p:nvCxnSpPr>
        <p:spPr>
          <a:xfrm flipH="1">
            <a:off x="2663421" y="4343440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35317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Backend </a:t>
            </a:r>
            <a:r>
              <a:rPr lang="de-DE" dirty="0" err="1">
                <a:solidFill>
                  <a:srgbClr val="025249"/>
                </a:solidFill>
              </a:rPr>
              <a:t>for</a:t>
            </a:r>
            <a:r>
              <a:rPr lang="de-DE" dirty="0">
                <a:solidFill>
                  <a:srgbClr val="025249"/>
                </a:solidFill>
              </a:rPr>
              <a:t> Frontend (BFF)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428750" y="2571751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home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679030" y="2571751"/>
            <a:ext cx="1937018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5972174" y="2571751"/>
            <a:ext cx="2025254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shopdetails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2D0BF1-3A5C-40FA-F7C9-468FB84C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021" y="3087541"/>
            <a:ext cx="952281" cy="12864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EDD7329-65D5-6EB5-30C8-82532EB61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3262" y="3015556"/>
            <a:ext cx="968572" cy="1325414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D6523FB-D7C9-FB86-9D81-3A010BFDD1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7774" y="3001701"/>
            <a:ext cx="1002802" cy="137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44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den </a:t>
            </a:r>
            <a:r>
              <a:rPr lang="de-DE" dirty="0" err="1"/>
              <a:t>BeerAdvisor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2322</Words>
  <Application>Microsoft Macintosh PowerPoint</Application>
  <PresentationFormat>Bildschirmpräsentation (16:9)</PresentationFormat>
  <Paragraphs>563</Paragraphs>
  <Slides>63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63</vt:i4>
      </vt:variant>
    </vt:vector>
  </HeadingPairs>
  <TitlesOfParts>
    <vt:vector size="77" baseType="lpstr">
      <vt:lpstr>Arial</vt:lpstr>
      <vt:lpstr>Calibri</vt:lpstr>
      <vt:lpstr>Calibri Light</vt:lpstr>
      <vt:lpstr>Candara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Tech'n'Drinks MyPoster Meetup | München, 10. Oktober 2024 | @nilshartmann</vt:lpstr>
      <vt:lpstr>https://nilshartmann.net</vt:lpstr>
      <vt:lpstr>Source: https://github.com/nilshartmann/spring-graphql-talk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Eine Api für den BeerAdvisor</vt:lpstr>
      <vt:lpstr>PowerPoint-Präsentation</vt:lpstr>
      <vt:lpstr>PowerPoint-Präsentation</vt:lpstr>
      <vt:lpstr>Query Language</vt:lpstr>
      <vt:lpstr>Query Language</vt:lpstr>
      <vt:lpstr>Query Language</vt:lpstr>
      <vt:lpstr>Query Language</vt:lpstr>
      <vt:lpstr>Query Language</vt:lpstr>
      <vt:lpstr>Query Language</vt:lpstr>
      <vt:lpstr>Query Language</vt:lpstr>
      <vt:lpstr>PowerPoint-Präsentation</vt:lpstr>
      <vt:lpstr>PowerPoint-Präsentation</vt:lpstr>
      <vt:lpstr>GraphQL APIs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Queries ausführen</vt:lpstr>
      <vt:lpstr>Queries ausführen</vt:lpstr>
      <vt:lpstr>Implementierung</vt:lpstr>
      <vt:lpstr>GraphQL Schema</vt:lpstr>
      <vt:lpstr>GraphQL Schema</vt:lpstr>
      <vt:lpstr>Implementierung</vt:lpstr>
      <vt:lpstr>Implementierung</vt:lpstr>
      <vt:lpstr>Performance tuning</vt:lpstr>
      <vt:lpstr>Performance tuning</vt:lpstr>
      <vt:lpstr>Performance tuning</vt:lpstr>
      <vt:lpstr>Performance tuning</vt:lpstr>
      <vt:lpstr>Performance tuning</vt:lpstr>
      <vt:lpstr>Performance tuning</vt:lpstr>
      <vt:lpstr>HTTPS://NILSHARTMANN.NET | @nilshartmann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1246</cp:revision>
  <cp:lastPrinted>2019-09-03T13:49:24Z</cp:lastPrinted>
  <dcterms:created xsi:type="dcterms:W3CDTF">2016-03-28T15:59:53Z</dcterms:created>
  <dcterms:modified xsi:type="dcterms:W3CDTF">2024-10-10T14:29:05Z</dcterms:modified>
</cp:coreProperties>
</file>